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8" r:id="rId1"/>
  </p:sldMasterIdLst>
  <p:notesMasterIdLst>
    <p:notesMasterId r:id="rId15"/>
  </p:notesMasterIdLst>
  <p:sldIdLst>
    <p:sldId id="256" r:id="rId2"/>
    <p:sldId id="272" r:id="rId3"/>
    <p:sldId id="257" r:id="rId4"/>
    <p:sldId id="258" r:id="rId5"/>
    <p:sldId id="259" r:id="rId6"/>
    <p:sldId id="260" r:id="rId7"/>
    <p:sldId id="263" r:id="rId8"/>
    <p:sldId id="264" r:id="rId9"/>
    <p:sldId id="261" r:id="rId10"/>
    <p:sldId id="273" r:id="rId11"/>
    <p:sldId id="262" r:id="rId12"/>
    <p:sldId id="275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763138F-52B9-48D1-917C-ADEDA442D359}">
          <p14:sldIdLst>
            <p14:sldId id="256"/>
            <p14:sldId id="272"/>
            <p14:sldId id="257"/>
            <p14:sldId id="258"/>
            <p14:sldId id="259"/>
            <p14:sldId id="260"/>
            <p14:sldId id="263"/>
            <p14:sldId id="264"/>
            <p14:sldId id="261"/>
            <p14:sldId id="273"/>
            <p14:sldId id="262"/>
            <p14:sldId id="275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itz Berger" initials="MB" lastIdx="2" clrIdx="0">
    <p:extLst>
      <p:ext uri="{19B8F6BF-5375-455C-9EA6-DF929625EA0E}">
        <p15:presenceInfo xmlns:p15="http://schemas.microsoft.com/office/powerpoint/2012/main" userId="Moritz Ber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80" autoAdjust="0"/>
  </p:normalViewPr>
  <p:slideViewPr>
    <p:cSldViewPr snapToGrid="0">
      <p:cViewPr varScale="1">
        <p:scale>
          <a:sx n="68" d="100"/>
          <a:sy n="68" d="100"/>
        </p:scale>
        <p:origin x="114" y="7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3.xml"/><Relationship Id="rId5" Type="http://schemas.openxmlformats.org/officeDocument/2006/relationships/slide" Target="slides/slide5.xml"/><Relationship Id="rId10" Type="http://schemas.openxmlformats.org/officeDocument/2006/relationships/slide" Target="slides/slide11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DC8B4-C01D-4C4B-B2C1-193EFE01F134}" type="datetimeFigureOut">
              <a:rPr lang="de-DE" smtClean="0"/>
              <a:t>17.03.2017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B3137-8FBE-4AF7-BF64-B35CB96DD3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673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B3137-8FBE-4AF7-BF64-B35CB96DD36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498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B3137-8FBE-4AF7-BF64-B35CB96DD36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9019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Fehler sehr klein, deswegen nicht sichtbar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B3137-8FBE-4AF7-BF64-B35CB96DD36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1390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B3137-8FBE-4AF7-BF64-B35CB96DD36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10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05F87-A01E-4E59-84A9-D4B06E594730}" type="datetime1">
              <a:rPr lang="de-DE" smtClean="0"/>
              <a:t>17.03.2017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77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BAA13-E667-49F5-B5FC-888D69788025}" type="datetime1">
              <a:rPr lang="de-DE" smtClean="0"/>
              <a:t>17.03.2017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53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0FA9-1C5C-483F-9E75-8A06D8F0432C}" type="datetime1">
              <a:rPr lang="de-DE" smtClean="0"/>
              <a:t>17.03.2017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0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CD7D-83DE-47EA-8CA7-72D53165801B}" type="datetime1">
              <a:rPr lang="de-DE" smtClean="0"/>
              <a:t>17.03.2017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48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F062-F227-446A-8065-0B487AA3B4A0}" type="datetime1">
              <a:rPr lang="de-DE" smtClean="0"/>
              <a:t>17.03.2017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926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2A77-B875-486A-8AA7-B3723C0F6025}" type="datetime1">
              <a:rPr lang="de-DE" smtClean="0"/>
              <a:t>17.03.2017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88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9F73A-EEB2-4ECC-BA5D-2FF390683CDC}" type="datetime1">
              <a:rPr lang="de-DE" smtClean="0"/>
              <a:t>17.03.2017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80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C7B8-A847-45CD-A692-9AC7472C86BC}" type="datetime1">
              <a:rPr lang="de-DE" smtClean="0"/>
              <a:t>17.03.2017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42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CF8E-FE1A-45AF-98DE-474C2ABB4357}" type="datetime1">
              <a:rPr lang="de-DE" smtClean="0"/>
              <a:t>17.03.2017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4182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745C-6441-48F1-8273-95001BAE8440}" type="datetime1">
              <a:rPr lang="de-DE" smtClean="0"/>
              <a:t>17.03.2017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43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D5F6-4296-47A2-AE42-D9153D542677}" type="datetime1">
              <a:rPr lang="de-DE" smtClean="0"/>
              <a:t>17.03.2017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829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5512183-C31C-41B4-8D5B-8F2FD2DD4FB5}" type="datetime1">
              <a:rPr lang="de-DE" smtClean="0"/>
              <a:t>17.03.2017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52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3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Wärmelehre:</a:t>
            </a:r>
            <a:br>
              <a:rPr lang="de-DE" dirty="0"/>
            </a:br>
            <a:r>
              <a:rPr lang="de-DE" dirty="0"/>
              <a:t>Dampfdruckkurve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383916"/>
            <a:ext cx="9144000" cy="1655762"/>
          </a:xfrm>
        </p:spPr>
        <p:txBody>
          <a:bodyPr/>
          <a:lstStyle/>
          <a:p>
            <a:r>
              <a:rPr lang="de-DE" dirty="0"/>
              <a:t>Von: </a:t>
            </a:r>
            <a:r>
              <a:rPr lang="de-DE" b="1" dirty="0"/>
              <a:t>Moritz Berger</a:t>
            </a:r>
            <a:r>
              <a:rPr lang="de-DE" dirty="0"/>
              <a:t>, Gerald Kolter,  Tim Herbermann, Sebastian Siebert</a:t>
            </a:r>
          </a:p>
        </p:txBody>
      </p:sp>
    </p:spTree>
    <p:extLst>
      <p:ext uri="{BB962C8B-B14F-4D97-AF65-F5344CB8AC3E}">
        <p14:creationId xmlns:p14="http://schemas.microsoft.com/office/powerpoint/2010/main" val="2025280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4240" y="140677"/>
            <a:ext cx="10515600" cy="1325562"/>
          </a:xfrm>
        </p:spPr>
        <p:txBody>
          <a:bodyPr/>
          <a:lstStyle/>
          <a:p>
            <a:r>
              <a:rPr lang="de-DE" dirty="0"/>
              <a:t>Rohdaten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10</a:t>
            </a:fld>
            <a:endParaRPr lang="de-DE"/>
          </a:p>
        </p:txBody>
      </p:sp>
      <p:pic>
        <p:nvPicPr>
          <p:cNvPr id="6" name="Inhaltsplatzhalter 1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1322"/>
            <a:ext cx="6302326" cy="4707049"/>
          </a:xfrm>
        </p:spPr>
      </p:pic>
      <p:pic>
        <p:nvPicPr>
          <p:cNvPr id="7" name="Inhaltsplatzhalter 1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40" y="1607711"/>
            <a:ext cx="6469960" cy="4832251"/>
          </a:xfrm>
        </p:spPr>
      </p:pic>
      <p:sp>
        <p:nvSpPr>
          <p:cNvPr id="8" name="Textfeld 7"/>
          <p:cNvSpPr txBox="1"/>
          <p:nvPr/>
        </p:nvSpPr>
        <p:spPr>
          <a:xfrm>
            <a:off x="1772529" y="1842868"/>
            <a:ext cx="257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Rohdaten A transformiert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711871" y="1842868"/>
            <a:ext cx="2571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Rohdaten B transformiert</a:t>
            </a:r>
          </a:p>
        </p:txBody>
      </p:sp>
    </p:spTree>
    <p:extLst>
      <p:ext uri="{BB962C8B-B14F-4D97-AF65-F5344CB8AC3E}">
        <p14:creationId xmlns:p14="http://schemas.microsoft.com/office/powerpoint/2010/main" val="2738405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81686"/>
          </a:xfrm>
        </p:spPr>
        <p:txBody>
          <a:bodyPr/>
          <a:lstStyle/>
          <a:p>
            <a:r>
              <a:rPr lang="de-DE" dirty="0"/>
              <a:t>Lokaler Fit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846"/>
            <a:ext cx="6189785" cy="4190818"/>
          </a:xfr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11</a:t>
            </a:fld>
            <a:endParaRPr lang="de-DE" dirty="0"/>
          </a:p>
        </p:txBody>
      </p:sp>
      <p:pic>
        <p:nvPicPr>
          <p:cNvPr id="5" name="Inhaltsplatzhalt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15" y="842846"/>
            <a:ext cx="6189785" cy="419081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" y="4590000"/>
            <a:ext cx="5688000" cy="184049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00" y="4589999"/>
            <a:ext cx="5521846" cy="1888808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066705" y="980888"/>
            <a:ext cx="217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Anpassung Versuch B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908212" y="997021"/>
            <a:ext cx="218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Anpassung Versuch A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96000" y="6238054"/>
            <a:ext cx="6500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/>
              <a:t>[1/K]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384000" y="6217850"/>
            <a:ext cx="6500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/>
              <a:t>[1/K]</a:t>
            </a:r>
          </a:p>
        </p:txBody>
      </p:sp>
    </p:spTree>
    <p:extLst>
      <p:ext uri="{BB962C8B-B14F-4D97-AF65-F5344CB8AC3E}">
        <p14:creationId xmlns:p14="http://schemas.microsoft.com/office/powerpoint/2010/main" val="3834247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5127" y="186079"/>
            <a:ext cx="10515600" cy="1325562"/>
          </a:xfrm>
        </p:spPr>
        <p:txBody>
          <a:bodyPr/>
          <a:lstStyle/>
          <a:p>
            <a:r>
              <a:rPr lang="de-DE" dirty="0"/>
              <a:t>Ergebnisse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12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478301" y="2614768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Versuch A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78301" y="5092025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Versuch 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296321"/>
                  </p:ext>
                </p:extLst>
              </p:nvPr>
            </p:nvGraphicFramePr>
            <p:xfrm>
              <a:off x="2434358" y="1347153"/>
              <a:ext cx="9451468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46313">
                      <a:extLst>
                        <a:ext uri="{9D8B030D-6E8A-4147-A177-3AD203B41FA5}">
                          <a16:colId xmlns:a16="http://schemas.microsoft.com/office/drawing/2014/main" val="847523824"/>
                        </a:ext>
                      </a:extLst>
                    </a:gridCol>
                    <a:gridCol w="2979421">
                      <a:extLst>
                        <a:ext uri="{9D8B030D-6E8A-4147-A177-3AD203B41FA5}">
                          <a16:colId xmlns:a16="http://schemas.microsoft.com/office/drawing/2014/main" val="3913176962"/>
                        </a:ext>
                      </a:extLst>
                    </a:gridCol>
                    <a:gridCol w="2362867">
                      <a:extLst>
                        <a:ext uri="{9D8B030D-6E8A-4147-A177-3AD203B41FA5}">
                          <a16:colId xmlns:a16="http://schemas.microsoft.com/office/drawing/2014/main" val="1114538370"/>
                        </a:ext>
                      </a:extLst>
                    </a:gridCol>
                    <a:gridCol w="2362867">
                      <a:extLst>
                        <a:ext uri="{9D8B030D-6E8A-4147-A177-3AD203B41FA5}">
                          <a16:colId xmlns:a16="http://schemas.microsoft.com/office/drawing/2014/main" val="3842764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Temperatur[K]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Wärmeenthalpie V. A[kJ/</a:t>
                          </a:r>
                          <a:r>
                            <a:rPr lang="de-DE" dirty="0" err="1"/>
                            <a:t>mol</a:t>
                          </a:r>
                          <a:r>
                            <a:rPr lang="de-DE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Literaturwert[kJ/</a:t>
                          </a:r>
                          <a:r>
                            <a:rPr lang="de-DE" dirty="0" err="1"/>
                            <a:t>mol</a:t>
                          </a:r>
                          <a:r>
                            <a:rPr lang="de-DE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Abweichung in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136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373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41.992</a:t>
                          </a:r>
                          <a:r>
                            <a:rPr lang="de-DE" sz="1800" baseline="0" dirty="0"/>
                            <a:t> ± </a:t>
                          </a:r>
                          <a:r>
                            <a:rPr lang="de-DE" sz="1800" kern="1200" dirty="0">
                              <a:effectLst/>
                            </a:rPr>
                            <a:t>0.138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83687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366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41.481</a:t>
                          </a:r>
                          <a:r>
                            <a:rPr lang="de-DE" sz="1800" baseline="0" dirty="0"/>
                            <a:t> ± </a:t>
                          </a:r>
                          <a:r>
                            <a:rPr lang="de-DE" sz="1800" kern="1200" dirty="0">
                              <a:effectLst/>
                            </a:rPr>
                            <a:t>0.147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3.7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70909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361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41.442</a:t>
                          </a:r>
                          <a:r>
                            <a:rPr lang="de-DE" sz="1800" baseline="0" dirty="0"/>
                            <a:t> ± </a:t>
                          </a:r>
                          <a:r>
                            <a:rPr lang="de-DE" sz="1800" kern="1200" dirty="0">
                              <a:effectLst/>
                            </a:rPr>
                            <a:t>0.161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1440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357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41.190</a:t>
                          </a:r>
                          <a:r>
                            <a:rPr lang="de-DE" sz="1800" baseline="0" dirty="0"/>
                            <a:t> ± </a:t>
                          </a:r>
                          <a:r>
                            <a:rPr lang="de-DE" sz="1800" kern="1200" dirty="0">
                              <a:effectLst/>
                            </a:rPr>
                            <a:t>0.202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41.4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89618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353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42.221</a:t>
                          </a:r>
                          <a:r>
                            <a:rPr lang="de-DE" sz="1800" baseline="0" dirty="0"/>
                            <a:t> ± </a:t>
                          </a:r>
                          <a:r>
                            <a:rPr lang="de-DE" sz="1800" kern="1200" dirty="0">
                              <a:effectLst/>
                            </a:rPr>
                            <a:t>0.219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41.6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3.3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8444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350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39.379</a:t>
                          </a:r>
                          <a:r>
                            <a:rPr lang="de-DE" sz="1800" baseline="0" dirty="0"/>
                            <a:t> ± </a:t>
                          </a:r>
                          <a:r>
                            <a:rPr lang="de-DE" sz="1800" kern="1200" dirty="0">
                              <a:effectLst/>
                            </a:rPr>
                            <a:t>0.209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41.7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7445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296321"/>
                  </p:ext>
                </p:extLst>
              </p:nvPr>
            </p:nvGraphicFramePr>
            <p:xfrm>
              <a:off x="2434358" y="1347153"/>
              <a:ext cx="9451468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46313">
                      <a:extLst>
                        <a:ext uri="{9D8B030D-6E8A-4147-A177-3AD203B41FA5}">
                          <a16:colId xmlns:a16="http://schemas.microsoft.com/office/drawing/2014/main" val="847523824"/>
                        </a:ext>
                      </a:extLst>
                    </a:gridCol>
                    <a:gridCol w="2979421">
                      <a:extLst>
                        <a:ext uri="{9D8B030D-6E8A-4147-A177-3AD203B41FA5}">
                          <a16:colId xmlns:a16="http://schemas.microsoft.com/office/drawing/2014/main" val="3913176962"/>
                        </a:ext>
                      </a:extLst>
                    </a:gridCol>
                    <a:gridCol w="2362867">
                      <a:extLst>
                        <a:ext uri="{9D8B030D-6E8A-4147-A177-3AD203B41FA5}">
                          <a16:colId xmlns:a16="http://schemas.microsoft.com/office/drawing/2014/main" val="1114538370"/>
                        </a:ext>
                      </a:extLst>
                    </a:gridCol>
                    <a:gridCol w="2362867">
                      <a:extLst>
                        <a:ext uri="{9D8B030D-6E8A-4147-A177-3AD203B41FA5}">
                          <a16:colId xmlns:a16="http://schemas.microsoft.com/office/drawing/2014/main" val="3842764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Temperatur[K]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Wärmeenthalpie V. A[kJ/</a:t>
                          </a:r>
                          <a:r>
                            <a:rPr lang="de-DE" dirty="0" err="1"/>
                            <a:t>mol</a:t>
                          </a:r>
                          <a:r>
                            <a:rPr lang="de-DE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Literaturwert[kJ/</a:t>
                          </a:r>
                          <a:r>
                            <a:rPr lang="de-DE" dirty="0" err="1"/>
                            <a:t>mol</a:t>
                          </a:r>
                          <a:r>
                            <a:rPr lang="de-DE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8197" r="-515" b="-6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41136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373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41.992</a:t>
                          </a:r>
                          <a:r>
                            <a:rPr lang="de-DE" sz="1800" baseline="0" dirty="0"/>
                            <a:t> ± </a:t>
                          </a:r>
                          <a:r>
                            <a:rPr lang="de-DE" sz="1800" kern="1200" dirty="0">
                              <a:effectLst/>
                            </a:rPr>
                            <a:t>0.138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83687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366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41.481</a:t>
                          </a:r>
                          <a:r>
                            <a:rPr lang="de-DE" sz="1800" baseline="0" dirty="0"/>
                            <a:t> ± </a:t>
                          </a:r>
                          <a:r>
                            <a:rPr lang="de-DE" sz="1800" kern="1200" dirty="0">
                              <a:effectLst/>
                            </a:rPr>
                            <a:t>0.147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3.7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70909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361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41.442</a:t>
                          </a:r>
                          <a:r>
                            <a:rPr lang="de-DE" sz="1800" baseline="0" dirty="0"/>
                            <a:t> ± </a:t>
                          </a:r>
                          <a:r>
                            <a:rPr lang="de-DE" sz="1800" kern="1200" dirty="0">
                              <a:effectLst/>
                            </a:rPr>
                            <a:t>0.161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1440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357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41.190</a:t>
                          </a:r>
                          <a:r>
                            <a:rPr lang="de-DE" sz="1800" baseline="0" dirty="0"/>
                            <a:t> ± </a:t>
                          </a:r>
                          <a:r>
                            <a:rPr lang="de-DE" sz="1800" kern="1200" dirty="0">
                              <a:effectLst/>
                            </a:rPr>
                            <a:t>0.202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41.4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89618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353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42.221</a:t>
                          </a:r>
                          <a:r>
                            <a:rPr lang="de-DE" sz="1800" baseline="0" dirty="0"/>
                            <a:t> ± </a:t>
                          </a:r>
                          <a:r>
                            <a:rPr lang="de-DE" sz="1800" kern="1200" dirty="0">
                              <a:effectLst/>
                            </a:rPr>
                            <a:t>0.219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41.6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3.3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8444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350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effectLst/>
                            </a:rPr>
                            <a:t>39.379</a:t>
                          </a:r>
                          <a:r>
                            <a:rPr lang="de-DE" sz="1800" baseline="0" dirty="0"/>
                            <a:t> ± </a:t>
                          </a:r>
                          <a:r>
                            <a:rPr lang="de-DE" sz="1800" kern="1200" dirty="0">
                              <a:effectLst/>
                            </a:rPr>
                            <a:t>0.209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41.7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744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el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2294740"/>
                  </p:ext>
                </p:extLst>
              </p:nvPr>
            </p:nvGraphicFramePr>
            <p:xfrm>
              <a:off x="2434358" y="4125595"/>
              <a:ext cx="9451468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46313">
                      <a:extLst>
                        <a:ext uri="{9D8B030D-6E8A-4147-A177-3AD203B41FA5}">
                          <a16:colId xmlns:a16="http://schemas.microsoft.com/office/drawing/2014/main" val="847523824"/>
                        </a:ext>
                      </a:extLst>
                    </a:gridCol>
                    <a:gridCol w="2979421">
                      <a:extLst>
                        <a:ext uri="{9D8B030D-6E8A-4147-A177-3AD203B41FA5}">
                          <a16:colId xmlns:a16="http://schemas.microsoft.com/office/drawing/2014/main" val="3913176962"/>
                        </a:ext>
                      </a:extLst>
                    </a:gridCol>
                    <a:gridCol w="2362867">
                      <a:extLst>
                        <a:ext uri="{9D8B030D-6E8A-4147-A177-3AD203B41FA5}">
                          <a16:colId xmlns:a16="http://schemas.microsoft.com/office/drawing/2014/main" val="1114538370"/>
                        </a:ext>
                      </a:extLst>
                    </a:gridCol>
                    <a:gridCol w="2362867">
                      <a:extLst>
                        <a:ext uri="{9D8B030D-6E8A-4147-A177-3AD203B41FA5}">
                          <a16:colId xmlns:a16="http://schemas.microsoft.com/office/drawing/2014/main" val="3842764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Temperatur[K]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Wärmeenthalpie V. B[kJ/</a:t>
                          </a:r>
                          <a:r>
                            <a:rPr lang="de-DE" dirty="0" err="1"/>
                            <a:t>mol</a:t>
                          </a:r>
                          <a:r>
                            <a:rPr lang="de-DE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Literaturwert[kJ/</a:t>
                          </a:r>
                          <a:r>
                            <a:rPr lang="de-DE" dirty="0" err="1"/>
                            <a:t>mol</a:t>
                          </a:r>
                          <a:r>
                            <a:rPr lang="de-DE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Abweichung in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136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367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40.783</a:t>
                          </a:r>
                          <a:r>
                            <a:rPr lang="de-DE" sz="1800" baseline="0" dirty="0"/>
                            <a:t> ±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0.076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1.9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83687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359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41.559</a:t>
                          </a:r>
                          <a:r>
                            <a:rPr lang="de-DE" sz="1800" baseline="0" dirty="0"/>
                            <a:t> ±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0.096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41.3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70909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353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42.428</a:t>
                          </a:r>
                          <a:r>
                            <a:rPr lang="de-DE" sz="1800" baseline="0" dirty="0"/>
                            <a:t> ±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0.172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41.6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5.3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1440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348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42.995</a:t>
                          </a:r>
                          <a:r>
                            <a:rPr lang="de-DE" sz="1800" baseline="0" dirty="0"/>
                            <a:t> ±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0.165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41.8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7.6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89618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344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42.991</a:t>
                          </a:r>
                          <a:r>
                            <a:rPr lang="de-DE" sz="1800" baseline="0" dirty="0"/>
                            <a:t> ±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0.188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42.0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8444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341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43.932 </a:t>
                          </a:r>
                          <a:r>
                            <a:rPr lang="de-DE" sz="1800" baseline="0" dirty="0"/>
                            <a:t>±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0.270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7.1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7445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el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2294740"/>
                  </p:ext>
                </p:extLst>
              </p:nvPr>
            </p:nvGraphicFramePr>
            <p:xfrm>
              <a:off x="2434358" y="4125595"/>
              <a:ext cx="9451468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46313">
                      <a:extLst>
                        <a:ext uri="{9D8B030D-6E8A-4147-A177-3AD203B41FA5}">
                          <a16:colId xmlns:a16="http://schemas.microsoft.com/office/drawing/2014/main" val="847523824"/>
                        </a:ext>
                      </a:extLst>
                    </a:gridCol>
                    <a:gridCol w="2979421">
                      <a:extLst>
                        <a:ext uri="{9D8B030D-6E8A-4147-A177-3AD203B41FA5}">
                          <a16:colId xmlns:a16="http://schemas.microsoft.com/office/drawing/2014/main" val="3913176962"/>
                        </a:ext>
                      </a:extLst>
                    </a:gridCol>
                    <a:gridCol w="2362867">
                      <a:extLst>
                        <a:ext uri="{9D8B030D-6E8A-4147-A177-3AD203B41FA5}">
                          <a16:colId xmlns:a16="http://schemas.microsoft.com/office/drawing/2014/main" val="1114538370"/>
                        </a:ext>
                      </a:extLst>
                    </a:gridCol>
                    <a:gridCol w="2362867">
                      <a:extLst>
                        <a:ext uri="{9D8B030D-6E8A-4147-A177-3AD203B41FA5}">
                          <a16:colId xmlns:a16="http://schemas.microsoft.com/office/drawing/2014/main" val="3842764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Temperatur[K]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Wärmeenthalpie V. B[kJ/</a:t>
                          </a:r>
                          <a:r>
                            <a:rPr lang="de-DE" dirty="0" err="1"/>
                            <a:t>mol</a:t>
                          </a:r>
                          <a:r>
                            <a:rPr lang="de-DE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Literaturwert[kJ/</a:t>
                          </a:r>
                          <a:r>
                            <a:rPr lang="de-DE" dirty="0" err="1"/>
                            <a:t>mol</a:t>
                          </a:r>
                          <a:r>
                            <a:rPr lang="de-DE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8197" r="-515" b="-6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41136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367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40.783</a:t>
                          </a:r>
                          <a:r>
                            <a:rPr lang="de-DE" sz="1800" baseline="0" dirty="0"/>
                            <a:t> ±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0.076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1.9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83687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359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41.559</a:t>
                          </a:r>
                          <a:r>
                            <a:rPr lang="de-DE" sz="1800" baseline="0" dirty="0"/>
                            <a:t> ±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0.096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41.3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70909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353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42.428</a:t>
                          </a:r>
                          <a:r>
                            <a:rPr lang="de-DE" sz="1800" baseline="0" dirty="0"/>
                            <a:t> ±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0.172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41.6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5.3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1440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348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42.995</a:t>
                          </a:r>
                          <a:r>
                            <a:rPr lang="de-DE" sz="1800" baseline="0" dirty="0"/>
                            <a:t> ±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0.165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41.8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7.6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89618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344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42.991</a:t>
                          </a:r>
                          <a:r>
                            <a:rPr lang="de-DE" sz="1800" baseline="0" dirty="0"/>
                            <a:t> ±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0.188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42.0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8444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341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43.932 </a:t>
                          </a:r>
                          <a:r>
                            <a:rPr lang="de-DE" sz="1800" baseline="0" dirty="0"/>
                            <a:t>±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0.270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7.1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744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66730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11906"/>
            <a:ext cx="10515600" cy="1325563"/>
          </a:xfrm>
        </p:spPr>
        <p:txBody>
          <a:bodyPr/>
          <a:lstStyle/>
          <a:p>
            <a:r>
              <a:rPr lang="de-DE" dirty="0"/>
              <a:t>Ergebnisse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446"/>
            <a:ext cx="6384776" cy="476863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13</a:t>
            </a:fld>
            <a:endParaRPr lang="de-DE"/>
          </a:p>
        </p:txBody>
      </p:sp>
      <p:pic>
        <p:nvPicPr>
          <p:cNvPr id="7" name="Inhaltsplatzhalt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798" y="1259054"/>
            <a:ext cx="6385202" cy="476894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126659" y="1437469"/>
            <a:ext cx="2391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Ergebnisse Versuch 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808368" y="1437469"/>
            <a:ext cx="2382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Ergebnisse Versuch B</a:t>
            </a:r>
          </a:p>
        </p:txBody>
      </p:sp>
    </p:spTree>
    <p:extLst>
      <p:ext uri="{BB962C8B-B14F-4D97-AF65-F5344CB8AC3E}">
        <p14:creationId xmlns:p14="http://schemas.microsoft.com/office/powerpoint/2010/main" val="362543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Grundlagen</a:t>
            </a:r>
          </a:p>
          <a:p>
            <a:r>
              <a:rPr lang="de-DE" dirty="0"/>
              <a:t>Aufbau</a:t>
            </a:r>
          </a:p>
          <a:p>
            <a:r>
              <a:rPr lang="de-DE" dirty="0"/>
              <a:t>Durchführung</a:t>
            </a:r>
          </a:p>
          <a:p>
            <a:r>
              <a:rPr lang="de-DE" dirty="0"/>
              <a:t>Auswertung</a:t>
            </a:r>
          </a:p>
          <a:p>
            <a:pPr lvl="1"/>
            <a:r>
              <a:rPr lang="de-DE" dirty="0"/>
              <a:t>Rauschmessung/Dichtigkeit</a:t>
            </a:r>
          </a:p>
          <a:p>
            <a:pPr lvl="1"/>
            <a:r>
              <a:rPr lang="de-DE" dirty="0"/>
              <a:t>Kalibrierung</a:t>
            </a:r>
          </a:p>
          <a:p>
            <a:pPr lvl="1"/>
            <a:r>
              <a:rPr lang="de-DE" dirty="0"/>
              <a:t>Rohdaten</a:t>
            </a:r>
          </a:p>
          <a:p>
            <a:pPr lvl="1"/>
            <a:r>
              <a:rPr lang="de-DE" dirty="0"/>
              <a:t>Lokaler Fit</a:t>
            </a:r>
          </a:p>
          <a:p>
            <a:pPr lvl="1"/>
            <a:r>
              <a:rPr lang="de-DE" dirty="0"/>
              <a:t>Ergebnisse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459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Ziel</a:t>
                </a:r>
              </a:p>
              <a:p>
                <a:pPr lvl="1"/>
                <a:r>
                  <a:rPr lang="de-DE" dirty="0"/>
                  <a:t>Vermessung der Dampfdruckkurve</a:t>
                </a:r>
              </a:p>
              <a:p>
                <a:pPr lvl="1"/>
                <a:r>
                  <a:rPr lang="de-DE" dirty="0"/>
                  <a:t>Bestimmung Verdampfungsenthalpie</a:t>
                </a:r>
              </a:p>
              <a:p>
                <a:r>
                  <a:rPr lang="de-DE" dirty="0" err="1"/>
                  <a:t>Clausius</a:t>
                </a:r>
                <a:r>
                  <a:rPr lang="de-DE" dirty="0"/>
                  <a:t>-</a:t>
                </a:r>
                <a:r>
                  <a:rPr lang="de-DE" dirty="0" err="1"/>
                  <a:t>Clapeyron</a:t>
                </a:r>
                <a:r>
                  <a:rPr lang="de-DE" dirty="0"/>
                  <a:t>-Gleichung: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𝑑𝑝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𝑔𝑎𝑠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𝑓𝑙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𝑠𝑠𝑖𝑔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dirty="0"/>
              </a:p>
              <a:p>
                <a:r>
                  <a:rPr lang="de-DE" dirty="0"/>
                  <a:t>Falls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ü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𝑠𝑠𝑖𝑔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und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nicht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abh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ä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ngig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von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77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4</a:t>
            </a:fld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5936565" y="2968284"/>
            <a:ext cx="251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----Thermometer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927154" y="464234"/>
            <a:ext cx="201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---Drucksensor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16590" y="4853353"/>
            <a:ext cx="190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Heizpilz--------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285755" y="5767753"/>
            <a:ext cx="5819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---Dreiwegehahn verbunden mit Handpumpe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638757" y="4783014"/>
            <a:ext cx="114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--CASSY</a:t>
            </a:r>
          </a:p>
        </p:txBody>
      </p:sp>
    </p:spTree>
    <p:extLst>
      <p:ext uri="{BB962C8B-B14F-4D97-AF65-F5344CB8AC3E}">
        <p14:creationId xmlns:p14="http://schemas.microsoft.com/office/powerpoint/2010/main" val="59943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39773"/>
          </a:xfrm>
        </p:spPr>
        <p:txBody>
          <a:bodyPr>
            <a:normAutofit/>
          </a:bodyPr>
          <a:lstStyle/>
          <a:p>
            <a:r>
              <a:rPr lang="de-DE" dirty="0"/>
              <a:t>Rauschmessung der Sensoren</a:t>
            </a:r>
          </a:p>
          <a:p>
            <a:r>
              <a:rPr lang="de-DE" dirty="0"/>
              <a:t>Kalibrierung des Temperatursensors</a:t>
            </a:r>
          </a:p>
          <a:p>
            <a:pPr lvl="1"/>
            <a:r>
              <a:rPr lang="de-DE" dirty="0"/>
              <a:t>In Eiswasser(0°C)</a:t>
            </a:r>
          </a:p>
          <a:p>
            <a:pPr lvl="1"/>
            <a:r>
              <a:rPr lang="de-DE" dirty="0"/>
              <a:t>In kochendem Wasser(100°C)</a:t>
            </a:r>
          </a:p>
          <a:p>
            <a:r>
              <a:rPr lang="de-DE" dirty="0"/>
              <a:t>Gasdichtigkeitsmessung</a:t>
            </a:r>
          </a:p>
          <a:p>
            <a:pPr lvl="1"/>
            <a:r>
              <a:rPr lang="de-DE" dirty="0"/>
              <a:t>Vorher: Unterdruck durch Handpumpe</a:t>
            </a:r>
          </a:p>
          <a:p>
            <a:pPr lvl="1"/>
            <a:r>
              <a:rPr lang="de-DE" dirty="0"/>
              <a:t>Nachher: Unterdruck durch abkühlendes Wasser</a:t>
            </a:r>
          </a:p>
          <a:p>
            <a:r>
              <a:rPr lang="de-DE" dirty="0"/>
              <a:t>Hauptversuch:</a:t>
            </a:r>
          </a:p>
          <a:p>
            <a:pPr lvl="1"/>
            <a:r>
              <a:rPr lang="de-DE" dirty="0"/>
              <a:t>Erwärmung mit geöffnetem Auslass</a:t>
            </a:r>
          </a:p>
          <a:p>
            <a:pPr lvl="1"/>
            <a:r>
              <a:rPr lang="de-DE" dirty="0"/>
              <a:t>Messung von Temperatur/Druck, bis Wasser aufhört zu sieden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153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791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753794" y="191771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Rauschmessung und Dichtigkeit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6" y="1262675"/>
            <a:ext cx="5333065" cy="3983133"/>
          </a:xfrm>
        </p:spPr>
      </p:pic>
      <p:pic>
        <p:nvPicPr>
          <p:cNvPr id="10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11" y="1288244"/>
            <a:ext cx="5298831" cy="3957564"/>
          </a:xfrm>
        </p:spPr>
      </p:pic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712718"/>
              </p:ext>
            </p:extLst>
          </p:nvPr>
        </p:nvGraphicFramePr>
        <p:xfrm>
          <a:off x="1133231" y="5241800"/>
          <a:ext cx="9756725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3871">
                  <a:extLst>
                    <a:ext uri="{9D8B030D-6E8A-4147-A177-3AD203B41FA5}">
                      <a16:colId xmlns:a16="http://schemas.microsoft.com/office/drawing/2014/main" val="1796613351"/>
                    </a:ext>
                  </a:extLst>
                </a:gridCol>
                <a:gridCol w="2532184">
                  <a:extLst>
                    <a:ext uri="{9D8B030D-6E8A-4147-A177-3AD203B41FA5}">
                      <a16:colId xmlns:a16="http://schemas.microsoft.com/office/drawing/2014/main" val="3292542574"/>
                    </a:ext>
                  </a:extLst>
                </a:gridCol>
                <a:gridCol w="2799471">
                  <a:extLst>
                    <a:ext uri="{9D8B030D-6E8A-4147-A177-3AD203B41FA5}">
                      <a16:colId xmlns:a16="http://schemas.microsoft.com/office/drawing/2014/main" val="3524338467"/>
                    </a:ext>
                  </a:extLst>
                </a:gridCol>
                <a:gridCol w="1299854">
                  <a:extLst>
                    <a:ext uri="{9D8B030D-6E8A-4147-A177-3AD203B41FA5}">
                      <a16:colId xmlns:a16="http://schemas.microsoft.com/office/drawing/2014/main" val="1133907892"/>
                    </a:ext>
                  </a:extLst>
                </a:gridCol>
                <a:gridCol w="1951345">
                  <a:extLst>
                    <a:ext uri="{9D8B030D-6E8A-4147-A177-3AD203B41FA5}">
                      <a16:colId xmlns:a16="http://schemas.microsoft.com/office/drawing/2014/main" val="157674989"/>
                    </a:ext>
                  </a:extLst>
                </a:gridCol>
              </a:tblGrid>
              <a:tr h="48216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Dichtigkeit vorher[hPa/min]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Dichtigkeit nachher[hPa/min]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Fehler Druck[hPa]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Fehler Temperatur[°C]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2916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de-DE" dirty="0"/>
                        <a:t>Versuch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0.215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dirty="0"/>
                        <a:t>0.020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41012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de-DE" dirty="0"/>
                        <a:t>Versuch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0.236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dirty="0"/>
                        <a:t>0.035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2.718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dirty="0"/>
                        <a:t>0.160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84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87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Kalibrierung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1322"/>
            <a:ext cx="6907234" cy="5158840"/>
          </a:xfrm>
        </p:spPr>
      </p:pic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8</a:t>
            </a:fld>
            <a:endParaRPr lang="de-DE"/>
          </a:p>
        </p:txBody>
      </p:sp>
      <p:graphicFrame>
        <p:nvGraphicFramePr>
          <p:cNvPr id="26" name="Inhaltsplatzhalt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7174193"/>
              </p:ext>
            </p:extLst>
          </p:nvPr>
        </p:nvGraphicFramePr>
        <p:xfrm>
          <a:off x="6274185" y="2321168"/>
          <a:ext cx="5824029" cy="13667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1343">
                  <a:extLst>
                    <a:ext uri="{9D8B030D-6E8A-4147-A177-3AD203B41FA5}">
                      <a16:colId xmlns:a16="http://schemas.microsoft.com/office/drawing/2014/main" val="18093476"/>
                    </a:ext>
                  </a:extLst>
                </a:gridCol>
                <a:gridCol w="1941343">
                  <a:extLst>
                    <a:ext uri="{9D8B030D-6E8A-4147-A177-3AD203B41FA5}">
                      <a16:colId xmlns:a16="http://schemas.microsoft.com/office/drawing/2014/main" val="4091520332"/>
                    </a:ext>
                  </a:extLst>
                </a:gridCol>
                <a:gridCol w="1941343">
                  <a:extLst>
                    <a:ext uri="{9D8B030D-6E8A-4147-A177-3AD203B41FA5}">
                      <a16:colId xmlns:a16="http://schemas.microsoft.com/office/drawing/2014/main" val="1487175826"/>
                    </a:ext>
                  </a:extLst>
                </a:gridCol>
              </a:tblGrid>
              <a:tr h="478302">
                <a:tc>
                  <a:txBody>
                    <a:bodyPr/>
                    <a:lstStyle/>
                    <a:p>
                      <a:r>
                        <a:rPr lang="de-DE" sz="2000" baseline="0" dirty="0" err="1"/>
                        <a:t>T_erwartet</a:t>
                      </a:r>
                      <a:r>
                        <a:rPr lang="de-DE" sz="2000" baseline="0" dirty="0"/>
                        <a:t>[°C]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T Versuch A[°C]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T Versuch B[°C]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59043"/>
                  </a:ext>
                </a:extLst>
              </a:tr>
              <a:tr h="444243"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2.12 ± 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0.52</a:t>
                      </a:r>
                      <a:r>
                        <a:rPr lang="de-DE" sz="2000" baseline="0" dirty="0"/>
                        <a:t> ± </a:t>
                      </a:r>
                      <a:r>
                        <a:rPr lang="de-DE" sz="2000" baseline="0" dirty="0"/>
                        <a:t>0.17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63338"/>
                  </a:ext>
                </a:extLst>
              </a:tr>
              <a:tr h="444243"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99.39</a:t>
                      </a:r>
                      <a:r>
                        <a:rPr lang="de-DE" sz="2000" baseline="0" dirty="0"/>
                        <a:t> ± </a:t>
                      </a:r>
                      <a:r>
                        <a:rPr lang="de-DE" sz="2000" baseline="0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99.24</a:t>
                      </a:r>
                      <a:r>
                        <a:rPr lang="de-DE" sz="2000" baseline="0" dirty="0"/>
                        <a:t> ± </a:t>
                      </a:r>
                      <a:r>
                        <a:rPr lang="de-DE" sz="2000" baseline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121817"/>
                  </a:ext>
                </a:extLst>
              </a:tr>
            </a:tbl>
          </a:graphicData>
        </a:graphic>
      </p:graphicFrame>
      <p:graphicFrame>
        <p:nvGraphicFramePr>
          <p:cNvPr id="27" name="Tabel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651441"/>
              </p:ext>
            </p:extLst>
          </p:nvPr>
        </p:nvGraphicFramePr>
        <p:xfrm>
          <a:off x="6274185" y="3892891"/>
          <a:ext cx="5824029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1343">
                  <a:extLst>
                    <a:ext uri="{9D8B030D-6E8A-4147-A177-3AD203B41FA5}">
                      <a16:colId xmlns:a16="http://schemas.microsoft.com/office/drawing/2014/main" val="3133636295"/>
                    </a:ext>
                  </a:extLst>
                </a:gridCol>
                <a:gridCol w="1941343">
                  <a:extLst>
                    <a:ext uri="{9D8B030D-6E8A-4147-A177-3AD203B41FA5}">
                      <a16:colId xmlns:a16="http://schemas.microsoft.com/office/drawing/2014/main" val="991748033"/>
                    </a:ext>
                  </a:extLst>
                </a:gridCol>
                <a:gridCol w="1941343">
                  <a:extLst>
                    <a:ext uri="{9D8B030D-6E8A-4147-A177-3AD203B41FA5}">
                      <a16:colId xmlns:a16="http://schemas.microsoft.com/office/drawing/2014/main" val="3175946905"/>
                    </a:ext>
                  </a:extLst>
                </a:gridCol>
              </a:tblGrid>
              <a:tr h="39341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Versuch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Versuch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59240"/>
                  </a:ext>
                </a:extLst>
              </a:tr>
              <a:tr h="393419">
                <a:tc>
                  <a:txBody>
                    <a:bodyPr/>
                    <a:lstStyle/>
                    <a:p>
                      <a:r>
                        <a:rPr lang="de-DE" sz="2000" dirty="0"/>
                        <a:t>Steigung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1.028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1.013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dirty="0"/>
                        <a:t>0.002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356468"/>
                  </a:ext>
                </a:extLst>
              </a:tr>
              <a:tr h="393419">
                <a:tc>
                  <a:txBody>
                    <a:bodyPr/>
                    <a:lstStyle/>
                    <a:p>
                      <a:r>
                        <a:rPr lang="de-DE" sz="2000" dirty="0"/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-2.180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dirty="0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-0.530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7281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/>
              <p:cNvSpPr txBox="1"/>
              <p:nvPr/>
            </p:nvSpPr>
            <p:spPr>
              <a:xfrm>
                <a:off x="6907235" y="5286546"/>
                <a:ext cx="4453492" cy="399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𝑒𝑟𝑤𝑎𝑟𝑡𝑒𝑡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𝑔𝑒𝑚𝑒𝑠𝑠𝑒𝑛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29" name="Textfeld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235" y="5286546"/>
                <a:ext cx="4453492" cy="399405"/>
              </a:xfrm>
              <a:prstGeom prst="rect">
                <a:avLst/>
              </a:prstGeom>
              <a:blipFill>
                <a:blip r:embed="rId4"/>
                <a:stretch>
                  <a:fillRect b="-2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/>
          <p:cNvSpPr txBox="1"/>
          <p:nvPr/>
        </p:nvSpPr>
        <p:spPr>
          <a:xfrm>
            <a:off x="4095007" y="1951836"/>
            <a:ext cx="1105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Versuch B</a:t>
            </a:r>
          </a:p>
        </p:txBody>
      </p:sp>
    </p:spTree>
    <p:extLst>
      <p:ext uri="{BB962C8B-B14F-4D97-AF65-F5344CB8AC3E}">
        <p14:creationId xmlns:p14="http://schemas.microsoft.com/office/powerpoint/2010/main" val="128470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51452" y="107680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Rohdaten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3244"/>
            <a:ext cx="6358597" cy="4749077"/>
          </a:xfrm>
        </p:spPr>
      </p:pic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9</a:t>
            </a:fld>
            <a:endParaRPr lang="de-DE"/>
          </a:p>
        </p:txBody>
      </p:sp>
      <p:pic>
        <p:nvPicPr>
          <p:cNvPr id="12" name="Inhaltsplatzhalt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4" y="1433243"/>
            <a:ext cx="6424246" cy="4798108"/>
          </a:xfrm>
        </p:spPr>
      </p:pic>
      <p:sp>
        <p:nvSpPr>
          <p:cNvPr id="5" name="Textfeld 4"/>
          <p:cNvSpPr txBox="1"/>
          <p:nvPr/>
        </p:nvSpPr>
        <p:spPr>
          <a:xfrm>
            <a:off x="4023360" y="16740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791114" y="167405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5629553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468</Words>
  <Application>Microsoft Office PowerPoint</Application>
  <PresentationFormat>Breitbild</PresentationFormat>
  <Paragraphs>162</Paragraphs>
  <Slides>13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Cambria Math</vt:lpstr>
      <vt:lpstr>Wingdings 2</vt:lpstr>
      <vt:lpstr>HDOfficeLightV0</vt:lpstr>
      <vt:lpstr>Wärmelehre: Dampfdruckkurve</vt:lpstr>
      <vt:lpstr>Gliederung</vt:lpstr>
      <vt:lpstr>Grundlagen</vt:lpstr>
      <vt:lpstr>Aufbau</vt:lpstr>
      <vt:lpstr>Durchführung</vt:lpstr>
      <vt:lpstr>Auswertung</vt:lpstr>
      <vt:lpstr>Rauschmessung und Dichtigkeit</vt:lpstr>
      <vt:lpstr>Kalibrierung</vt:lpstr>
      <vt:lpstr>Rohdaten</vt:lpstr>
      <vt:lpstr>Rohdaten</vt:lpstr>
      <vt:lpstr>Lokaler Fit</vt:lpstr>
      <vt:lpstr>Ergebnisse</vt:lpstr>
      <vt:lpstr>Ergebnisse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Wärmelehre: Dampfdruckkurve</dc:title>
  <dc:creator>Moritz Berger</dc:creator>
  <cp:lastModifiedBy>Moritz Berger</cp:lastModifiedBy>
  <cp:revision>48</cp:revision>
  <dcterms:created xsi:type="dcterms:W3CDTF">2017-03-16T10:40:48Z</dcterms:created>
  <dcterms:modified xsi:type="dcterms:W3CDTF">2017-03-17T10:51:18Z</dcterms:modified>
</cp:coreProperties>
</file>